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75" r:id="rId6"/>
    <p:sldId id="262" r:id="rId7"/>
    <p:sldId id="273" r:id="rId8"/>
    <p:sldId id="272" r:id="rId9"/>
    <p:sldId id="277" r:id="rId10"/>
    <p:sldId id="278" r:id="rId11"/>
    <p:sldId id="280" r:id="rId12"/>
    <p:sldId id="281" r:id="rId13"/>
    <p:sldId id="276" r:id="rId14"/>
    <p:sldId id="268" r:id="rId15"/>
    <p:sldId id="265" r:id="rId16"/>
    <p:sldId id="269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654001-E41F-4DE2-BEE8-D0CCD2576C1F}">
          <p14:sldIdLst/>
        </p14:section>
        <p14:section name="Раздел без заголовка" id="{87B798A8-88AF-416B-A504-5E13B8AED11E}">
          <p14:sldIdLst>
            <p14:sldId id="256"/>
            <p14:sldId id="257"/>
            <p14:sldId id="258"/>
            <p14:sldId id="260"/>
            <p14:sldId id="275"/>
            <p14:sldId id="262"/>
            <p14:sldId id="273"/>
            <p14:sldId id="272"/>
            <p14:sldId id="277"/>
            <p14:sldId id="278"/>
            <p14:sldId id="280"/>
            <p14:sldId id="281"/>
            <p14:sldId id="276"/>
            <p14:sldId id="268"/>
            <p14:sldId id="265"/>
            <p14:sldId id="269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6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9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1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8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7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4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1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8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5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1DA192-AEC1-4D3E-8F01-121BEEA63C3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9ADD93-3808-4302-936F-1D47FF0F3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e.rukobr.ru/npd-doc?npmid%3D97%26npid%3D489548%26anchor%3Ddfash5wnfp#dfash5wnfp&amp;sa=D&amp;source=editors&amp;ust=1641923407543828&amp;usg=AOvVaw08Nbk_mfhYDXv9nt7eBj0Y" TargetMode="External"/><Relationship Id="rId2" Type="http://schemas.openxmlformats.org/officeDocument/2006/relationships/hyperlink" Target="https://www.google.com/url?q=https://e.rukobr.ru/npd-doc?npmid%3D97%26npid%3D489548&amp;sa=D&amp;source=editors&amp;ust=1641923407543184&amp;usg=AOvVaw34dUGwLCv_B6ePKuxbJZnp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e.rukobr.ru/npd-doc?npmid%3D97%26npid%3D489548%26anchor%3Ddfasokzkx9#dfasokzkx9&amp;sa=D&amp;source=editors&amp;ust=1641923407579088&amp;usg=AOvVaw2l3brmGIXlfcl10xc5Ma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e.rukobr.ru/npd-doc?npmid%3D97%26npid%3D489548%26anchor%3Ddfasqoxtco#dfasqoxtco&amp;sa=D&amp;source=editors&amp;ust=1641923407569902&amp;usg=AOvVaw0Nkwiis9OaZQH32y8UmI5r" TargetMode="External"/><Relationship Id="rId2" Type="http://schemas.openxmlformats.org/officeDocument/2006/relationships/hyperlink" Target="https://www.google.com/url?q=https://e.rukobr.ru/npd-doc?npmid%3D97%26npid%3D489548%26anchor%3Ddfasrvkugw#dfasrvkugw&amp;sa=D&amp;source=editors&amp;ust=1641923407568951&amp;usg=AOvVaw1xKgeI8fXiudjXWHe9HWz3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436" y="1634837"/>
            <a:ext cx="6816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ФГОС третьего поколения </a:t>
            </a:r>
            <a:endParaRPr lang="ru-RU" sz="6600" b="1" dirty="0" smtClean="0"/>
          </a:p>
          <a:p>
            <a:r>
              <a:rPr lang="ru-RU" sz="6600" b="1" dirty="0" smtClean="0"/>
              <a:t>Что </a:t>
            </a:r>
            <a:r>
              <a:rPr lang="ru-RU" sz="6600" b="1" dirty="0"/>
              <a:t>нового?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0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требований по литературе в основной школе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9393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 должен: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 читать, в том числе наизусть, не менее 12 произведений или фрагментов;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создавать устные и письменные высказывания разных жанров, писать сочинение-рассуждение по заданной теме с опорой на прочитанные произведения (не менее 250 слов), аннотацию, отзыв, рецензию. </a:t>
            </a:r>
          </a:p>
        </p:txBody>
      </p:sp>
    </p:spTree>
    <p:extLst>
      <p:ext uri="{BB962C8B-B14F-4D97-AF65-F5344CB8AC3E}">
        <p14:creationId xmlns:p14="http://schemas.microsoft.com/office/powerpoint/2010/main" val="30207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8436" y="982663"/>
            <a:ext cx="10335490" cy="3755592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 формат работы в рамках каждого предмета для развития этих навыков (проведение лабораторных работ, внеурочной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деяельности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79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36" y="914400"/>
            <a:ext cx="102708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 обозначено, какие темы должны освоить дети в определенный год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тем по новым ФГОС не рекомендовано менять местами (ранее это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допускалось)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Учитываются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274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23109" y="932874"/>
            <a:ext cx="9862127" cy="5006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стандарт снизил максимальный предел часов аудиторной нагрузки: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 до 5549 – для основной школы.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0" y="2429164"/>
            <a:ext cx="1029014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9746" y="5435861"/>
            <a:ext cx="1067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 субботу можно проводить занятия по внеурочной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50590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711" y="2437015"/>
            <a:ext cx="9601196" cy="1657926"/>
          </a:xfrm>
        </p:spPr>
        <p:txBody>
          <a:bodyPr>
            <a:noAutofit/>
          </a:bodyPr>
          <a:lstStyle/>
          <a:p>
            <a:r>
              <a:rPr lang="ru-RU" sz="5400" b="1" dirty="0"/>
              <a:t>Перечень обязательных предметных областей, учебных предметов и учебных модулей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3028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0250" t="12519" r="6750" b="4667"/>
          <a:stretch/>
        </p:blipFill>
        <p:spPr>
          <a:xfrm>
            <a:off x="731520" y="549206"/>
            <a:ext cx="10652760" cy="57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7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9500" t="12963" r="6584" b="17111"/>
          <a:stretch/>
        </p:blipFill>
        <p:spPr>
          <a:xfrm>
            <a:off x="441960" y="571856"/>
            <a:ext cx="10988040" cy="53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00" t="18148" r="5917" b="15037"/>
          <a:stretch/>
        </p:blipFill>
        <p:spPr>
          <a:xfrm>
            <a:off x="807721" y="640080"/>
            <a:ext cx="10744199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043709"/>
            <a:ext cx="10129981" cy="50245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– это шаг вперед.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идеи и находки, которые справедливы и созвучны новому времени.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приготовимся работать, 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еще раз 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202803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891" y="646545"/>
            <a:ext cx="9716655" cy="5292562"/>
          </a:xfrm>
        </p:spPr>
        <p:txBody>
          <a:bodyPr>
            <a:normAutofit/>
          </a:bodyPr>
          <a:lstStyle/>
          <a:p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– это федеральные государственные образовательные стандарты. Они представляют собой совокупность требований к программам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</a:t>
            </a: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задачами ФГОС являются создание единого образовательного пространства по всей Российской Федерации и обеспечение преемственности образовательных программ начального общего, основного общего и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9374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711200"/>
            <a:ext cx="10686472" cy="1845732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каждой ступени образования — свои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начального общего образования (1-4 классы),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основного общего образования (5-9 классы),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среднего общего образования (10-11 классы),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образования обучающихся с ограниченными возможностями здоровья (ОВЗ).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51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ФГОС НОО и ООО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9927"/>
            <a:ext cx="9601196" cy="34559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Утверждение ФГОС </a:t>
            </a:r>
            <a:endParaRPr lang="ru-RU" b="1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просвещения №287 «Об утверждении Федерального государственного образовательного стандарта основного общего образования», 31 мая 2021г.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готовности введения ФГОС (региональный, муниципальный уровень, ОО) – 2 полугодие 2021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ПООП с учетом апробации – 1 полугодие 2022 года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обновленных ФГОС НОО и ООО начиная 2022/2023 учебного года. Переход на ФГОС – до 2027 года </a:t>
            </a:r>
          </a:p>
        </p:txBody>
      </p:sp>
    </p:spTree>
    <p:extLst>
      <p:ext uri="{BB962C8B-B14F-4D97-AF65-F5344CB8AC3E}">
        <p14:creationId xmlns:p14="http://schemas.microsoft.com/office/powerpoint/2010/main" val="89698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принесут новые ФГОС?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90677"/>
            <a:ext cx="9601196" cy="3677614"/>
          </a:xfrm>
        </p:spPr>
        <p:txBody>
          <a:bodyPr>
            <a:no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образования стали конкретнее и единообразнее. </a:t>
            </a: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Учитывают современные тенденции</a:t>
            </a:r>
          </a:p>
        </p:txBody>
      </p:sp>
    </p:spTree>
    <p:extLst>
      <p:ext uri="{BB962C8B-B14F-4D97-AF65-F5344CB8AC3E}">
        <p14:creationId xmlns:p14="http://schemas.microsoft.com/office/powerpoint/2010/main" val="213633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257" y="621914"/>
            <a:ext cx="9601196" cy="966741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отличия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799551"/>
            <a:ext cx="4718304" cy="5762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Как было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85880"/>
            <a:ext cx="2630055" cy="263260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Требований к способам, с помощью которых надо обеспечивать вариативность программ, не </a:t>
            </a:r>
            <a:r>
              <a:rPr lang="ru-RU" dirty="0" smtClean="0"/>
              <a:t>было.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1799551"/>
            <a:ext cx="4718304" cy="5762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стало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63636" y="2485881"/>
            <a:ext cx="7350668" cy="373019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 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ООО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закрепили, что школа может формировать программы разного уровня и направленности с учетом образовательных потребностей и способностей школьников. Прописали три способа, с помощью которых надо обеспечивать вариативность содержания программ.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в структуре программ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предусмотреть учебные предметы, учебные курсы и учебные модули.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школа вправе разработать и реализовать программы углубленного изучения отдельных предметов.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можно разработать и реализовать индивидуальный учебный план в соответствии с образовательными потребностями и интересами учеников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 5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ФГОС ООО)</a:t>
            </a:r>
          </a:p>
        </p:txBody>
      </p:sp>
    </p:spTree>
    <p:extLst>
      <p:ext uri="{BB962C8B-B14F-4D97-AF65-F5344CB8AC3E}">
        <p14:creationId xmlns:p14="http://schemas.microsoft.com/office/powerpoint/2010/main" val="107249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Информационно-образовательная среда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Зафиксировали, что доступ к информационно-образовательной среде должен быть у каждого ученика и родителя или законного представителя в течение всего периода обучения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п. 35.3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ФГОС ООО)</a:t>
            </a:r>
          </a:p>
        </p:txBody>
      </p:sp>
    </p:spTree>
    <p:extLst>
      <p:ext uri="{BB962C8B-B14F-4D97-AF65-F5344CB8AC3E}">
        <p14:creationId xmlns:p14="http://schemas.microsoft.com/office/powerpoint/2010/main" val="355527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9666" cy="147474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электронных средств обучения, дистанционных технологий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1295401" y="2072640"/>
            <a:ext cx="10058399" cy="38709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Зафиксировали право школы применять различные образовательные технологии. Например, электронное обучение и дистанционные образовательные технологии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п.19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ФГОС ООО). Если школьники учатся с использованием дистанционных технологий, их нужно обеспечить индивидуальным авторизованным доступом ко всем ресурсам. Причем доступ должен быть как на территории школы, так и за ее пределами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 35.4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ФГОС ООО)</a:t>
            </a:r>
          </a:p>
        </p:txBody>
      </p:sp>
    </p:spTree>
    <p:extLst>
      <p:ext uri="{BB962C8B-B14F-4D97-AF65-F5344CB8AC3E}">
        <p14:creationId xmlns:p14="http://schemas.microsoft.com/office/powerpoint/2010/main" val="152193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161328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Конкретизировали требования к итоговым знаниям учеников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1295399" y="2964873"/>
            <a:ext cx="9609668" cy="206894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станет понятнее, чего от них хотят учителя и классные руководители.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 проще контролировать успехи детей и работу педагогов. </a:t>
            </a:r>
          </a:p>
        </p:txBody>
      </p:sp>
    </p:spTree>
    <p:extLst>
      <p:ext uri="{BB962C8B-B14F-4D97-AF65-F5344CB8AC3E}">
        <p14:creationId xmlns:p14="http://schemas.microsoft.com/office/powerpoint/2010/main" val="821433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440</Words>
  <Application>Microsoft Office PowerPoint</Application>
  <PresentationFormat>Широкоэкранный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На каждой ступени образования — свои стандарты</vt:lpstr>
      <vt:lpstr>Введение ФГОС НОО и ООО в 2021 году</vt:lpstr>
      <vt:lpstr>Что же принесут новые ФГОС?</vt:lpstr>
      <vt:lpstr>Главные отличия</vt:lpstr>
      <vt:lpstr>Информационно-образовательная среда</vt:lpstr>
      <vt:lpstr>Использование электронных средств обучения, дистанционных технологий</vt:lpstr>
      <vt:lpstr>Конкретизировали требования к итоговым знаниям учеников</vt:lpstr>
      <vt:lpstr>Пример требований по литературе в основной школе</vt:lpstr>
      <vt:lpstr>Расписан формат работы в рамках каждого предмета для развития этих навыков (проведение лабораторных работ, внеурочной деяельности и т.д.)</vt:lpstr>
      <vt:lpstr>Презентация PowerPoint</vt:lpstr>
      <vt:lpstr>Презентация PowerPoint</vt:lpstr>
      <vt:lpstr>Перечень обязательных предметных областей, учебных предметов и учебных модулей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третьего поколения   Что нового?</dc:title>
  <dc:creator>Учитель</dc:creator>
  <cp:lastModifiedBy>Учитель</cp:lastModifiedBy>
  <cp:revision>27</cp:revision>
  <dcterms:created xsi:type="dcterms:W3CDTF">2022-03-22T15:18:05Z</dcterms:created>
  <dcterms:modified xsi:type="dcterms:W3CDTF">2022-06-15T05:51:17Z</dcterms:modified>
</cp:coreProperties>
</file>